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85" r:id="rId5"/>
    <p:sldId id="286" r:id="rId6"/>
    <p:sldId id="287" r:id="rId7"/>
    <p:sldId id="288" r:id="rId8"/>
    <p:sldId id="292" r:id="rId9"/>
    <p:sldId id="289" r:id="rId10"/>
    <p:sldId id="293" r:id="rId11"/>
    <p:sldId id="294" r:id="rId12"/>
    <p:sldId id="298" r:id="rId13"/>
    <p:sldId id="291" r:id="rId14"/>
    <p:sldId id="278" r:id="rId15"/>
    <p:sldId id="295" r:id="rId16"/>
    <p:sldId id="297" r:id="rId17"/>
    <p:sldId id="280" r:id="rId18"/>
    <p:sldId id="299" r:id="rId19"/>
    <p:sldId id="300" r:id="rId20"/>
    <p:sldId id="302" r:id="rId21"/>
    <p:sldId id="301" r:id="rId22"/>
    <p:sldId id="303" r:id="rId23"/>
  </p:sldIdLst>
  <p:sldSz cx="12192000" cy="6858000"/>
  <p:notesSz cx="6858000" cy="9144000"/>
  <p:embeddedFontLst>
    <p:embeddedFont>
      <p:font typeface="Sandoll 삼립호빵체 Basic" panose="00000500000000000000" pitchFamily="50" charset="-127"/>
      <p:bold r:id="rId25"/>
    </p:embeddedFont>
    <p:embeddedFont>
      <p:font typeface="Sandoll 삼립호빵체 Outline" panose="000005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F8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" y="20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E4722-DF4F-4BB6-998C-E26F3C369CE7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79C7E-0869-41EC-9B42-534DCF8B0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9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3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2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63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7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3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8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2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9C7E-0869-41EC-9B42-534DCF8B09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0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1EB51-68D5-4DED-9DB0-CC6A06998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9E18CA-1A8D-4F2F-A2B7-9DA76D537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79E2C-44F5-4AF9-856C-A816285B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54081-8D5A-49A7-A723-4765AA9D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C520A4-7AA9-4699-BD94-3B9E6EB0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C5664-08CC-4D8A-943F-16F604D7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CCBB4-62DA-4900-87E4-2275EFAA4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4DA787-9BF5-403F-860E-0D31607F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E78CA-55BA-4E1E-B793-AA02C8C3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8C5F9-04F9-4318-AB4C-B01F379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3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DF60D9-3836-4482-82FC-3B4DCE83E2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23A818-4E4A-48B8-9F26-7390B4B8F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EF000-5183-42D2-A02E-7229ECCE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CE441-C216-4CB8-80C2-51518B56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65A4D-E4A2-4FEF-BBC9-01058505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5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53712-657F-4DC6-A9C8-1D93F6ECB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10382596" cy="894311"/>
          </a:xfrm>
        </p:spPr>
        <p:txBody>
          <a:bodyPr anchor="b"/>
          <a:lstStyle>
            <a:lvl1pPr>
              <a:defRPr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AF8F3-455E-4362-A7BC-79DC1FDE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>
            <a:lvl1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1pPr>
            <a:lvl2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2pPr>
            <a:lvl3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3pPr>
            <a:lvl4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4pPr>
            <a:lvl5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2BD4B0-4B2B-41A3-B7B4-FC486872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880" y="6437370"/>
            <a:ext cx="2743200" cy="365125"/>
          </a:xfrm>
        </p:spPr>
        <p:txBody>
          <a:bodyPr/>
          <a:lstStyle>
            <a:lvl1pPr>
              <a:defRPr>
                <a:latin typeface="Sandoll 삼립호빵체 Basic" panose="00000500000000000000" pitchFamily="50" charset="-127"/>
                <a:ea typeface="Sandoll 삼립호빵체 Basic" panose="00000500000000000000" pitchFamily="50" charset="-127"/>
              </a:defRPr>
            </a:lvl1pPr>
          </a:lstStyle>
          <a:p>
            <a:fld id="{DC969619-7CEE-4811-87B0-D5CB15264EAA}" type="slidenum">
              <a:rPr lang="ko-KR" altLang="en-US" smtClean="0"/>
              <a:pPr/>
              <a:t>‹#›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B812BD-FB9F-4CA5-A23C-98B6C922EF0D}"/>
              </a:ext>
            </a:extLst>
          </p:cNvPr>
          <p:cNvSpPr/>
          <p:nvPr userDrawn="1"/>
        </p:nvSpPr>
        <p:spPr>
          <a:xfrm>
            <a:off x="133004" y="900343"/>
            <a:ext cx="11937076" cy="6650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CEE0A8-27A1-4779-9434-E29C31683FA4}"/>
              </a:ext>
            </a:extLst>
          </p:cNvPr>
          <p:cNvSpPr/>
          <p:nvPr userDrawn="1"/>
        </p:nvSpPr>
        <p:spPr>
          <a:xfrm>
            <a:off x="133004" y="6386743"/>
            <a:ext cx="11937076" cy="6650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2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8FFD6-CB29-4B0D-BC78-C0CB5ADA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C8287-E709-472B-93F5-A1DA7CBF4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7FB395-51F0-4A5C-B140-C5B68D85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C1F39-A8D6-49B4-844E-D29933CC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45161-7528-42C6-BFCC-9D83FA25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6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07C41-8B24-49CB-9651-E4D0F297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F7094B-98C3-4482-B268-979D6F33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89BB96-C9FC-4069-AE94-2C6ECC70C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0160C-FC1C-44A3-A56A-A3D53FDF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D2B3D-78E6-4F5D-A81B-A3B50DF72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0512D-9DEB-4884-8D51-F64ABE76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3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44741-8B22-452E-860E-827EA6E2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24FBD-2FDE-42BF-A0C1-68BC0FAC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DEC3-A921-4BD6-A6EF-9401164DF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0B7139-1F0A-4FA5-AD47-7AECA3723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F5D7D0-349C-4CF3-A6BE-A3263BEF5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520462-2AF2-4C85-BF81-2B5FE909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A07202-F019-47F7-8C70-C8854318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5F3AA4-49B0-45C2-8E53-82CFD4D7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63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5DEF1-7629-41E2-8A68-5C47B026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154262-9D77-4F62-B79E-1422B28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B3F0B0-1B2A-41A6-A909-18BA2214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92822F-CF58-4C28-B1F6-6E31165B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2CC0F-AA82-4DD9-AEDE-190053A8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15D5F6-AA56-4BAA-A4E5-E9F17565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EB025-6049-43E8-844D-702104D0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44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CC7AF-82FE-40B3-8DD9-3FDFC92C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42708-2363-47E3-9CC6-BE368E59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555D8B-5A82-412B-B99B-ABEADDF67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A89E0-405F-4629-8548-4E82818F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F51E6E-27B9-4C99-A9FF-2C32ACD4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F4023-C2C0-42BF-8558-0CA29694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9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31FD4-D6C1-4FFB-B940-2179CE45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5670D0-EE45-4EC8-9DC7-5FD4416F3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EFBB93-A563-4340-A284-043F097D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A16745-8CA0-4304-8E87-2469E96E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815FF-573A-4984-A73E-A822469E1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3CBDE6-31FD-4659-83DF-31E9C243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CB3DC3-64A1-4A8A-A9CB-B041DE1F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93129-207E-488B-A95F-FF633B134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4EEBC-A6FD-4DC3-9E50-8770D1F2D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7DA3C-E23A-4F7E-AF1E-B05F84E28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29480-B28C-483B-89AF-BCADCFBB9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69619-7CEE-4811-87B0-D5CB15264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5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E507E-A665-43B9-B0AD-FFCCA196C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임베디드 프로그래밍 </a:t>
            </a:r>
            <a:br>
              <a:rPr lang="en-US" altLang="ko-KR" dirty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</a:br>
            <a:r>
              <a:rPr lang="ko-KR" altLang="en-US" dirty="0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기말 </a:t>
            </a:r>
            <a:r>
              <a:rPr lang="ko-KR" altLang="en-US">
                <a:latin typeface="Sandoll 삼립호빵체 Outline" panose="00000500000000000000" pitchFamily="50" charset="-127"/>
                <a:ea typeface="Sandoll 삼립호빵체 Outline" panose="00000500000000000000" pitchFamily="50" charset="-127"/>
              </a:rPr>
              <a:t>프로젝트 최종발표</a:t>
            </a:r>
            <a:endParaRPr lang="ko-KR" altLang="en-US" dirty="0">
              <a:latin typeface="Sandoll 삼립호빵체 Outline" panose="00000500000000000000" pitchFamily="50" charset="-127"/>
              <a:ea typeface="Sandoll 삼립호빵체 Outline" panose="00000500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A7749-269F-44D7-96B8-E9DB6429C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팀 원</a:t>
            </a:r>
            <a:r>
              <a:rPr lang="en-US" altLang="ko-KR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: </a:t>
            </a:r>
            <a:r>
              <a:rPr lang="ko-KR" altLang="en-US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김동연 </a:t>
            </a:r>
            <a:r>
              <a:rPr lang="en-US" altLang="ko-KR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(2016112622), </a:t>
            </a:r>
            <a:r>
              <a:rPr lang="ko-KR" altLang="en-US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김근남 </a:t>
            </a:r>
            <a:r>
              <a:rPr lang="en-US" altLang="ko-KR" dirty="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(2016112624)</a:t>
            </a:r>
            <a:endParaRPr lang="ko-KR" altLang="en-US" dirty="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199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05" y="1551800"/>
            <a:ext cx="6213009" cy="46630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en-US" altLang="ko-KR"/>
              <a:t>Canvas </a:t>
            </a:r>
            <a:r>
              <a:rPr lang="ko-KR" altLang="en-US"/>
              <a:t>및 정답입력 버튼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10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645819"/>
            <a:ext cx="4517134" cy="487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/>
              <a:t>7</a:t>
            </a:r>
            <a:r>
              <a:rPr lang="en-US" altLang="ko-KR" sz="2000" dirty="0"/>
              <a:t>.  </a:t>
            </a:r>
            <a:r>
              <a:rPr lang="ko-KR" altLang="en-US" sz="2000" dirty="0" err="1"/>
              <a:t>그림판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/>
              <a:t>선택한 </a:t>
            </a:r>
            <a:r>
              <a:rPr lang="ko-KR" altLang="en-US" sz="1800" dirty="0"/>
              <a:t>도구로 </a:t>
            </a:r>
            <a:r>
              <a:rPr lang="ko-KR" altLang="en-US" sz="1800" dirty="0" err="1"/>
              <a:t>제시어를</a:t>
            </a:r>
            <a:r>
              <a:rPr lang="ko-KR" altLang="en-US" sz="1800" dirty="0"/>
              <a:t> </a:t>
            </a:r>
            <a:r>
              <a:rPr lang="ko-KR" altLang="en-US" sz="1800"/>
              <a:t>표현하는 그림판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Qwidget</a:t>
            </a:r>
            <a:r>
              <a:rPr lang="ko-KR" altLang="en-US" sz="1800"/>
              <a:t>으로 구현  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8. </a:t>
            </a:r>
            <a:r>
              <a:rPr lang="ko-KR" altLang="en-US" sz="2000" dirty="0"/>
              <a:t>정답 입력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 dirty="0"/>
              <a:t>출제자가 </a:t>
            </a:r>
            <a:r>
              <a:rPr lang="ko-KR" altLang="en-US" sz="1800" dirty="0" err="1"/>
              <a:t>그림판에</a:t>
            </a:r>
            <a:r>
              <a:rPr lang="ko-KR" altLang="en-US" sz="1800" dirty="0"/>
              <a:t> 그린 그림을 보고 정답을 입력하는 </a:t>
            </a:r>
            <a:r>
              <a:rPr lang="ko-KR" altLang="en-US" sz="1800"/>
              <a:t>텍스트 창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QLineEdit</a:t>
            </a:r>
            <a:r>
              <a:rPr lang="ko-KR" altLang="en-US" sz="1800"/>
              <a:t>으로 구현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9. </a:t>
            </a:r>
            <a:r>
              <a:rPr lang="ko-KR" altLang="en-US" sz="2000" dirty="0"/>
              <a:t>정답 전송 버튼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/>
              <a:t>입력한 </a:t>
            </a:r>
            <a:r>
              <a:rPr lang="ko-KR" altLang="en-US" sz="1800" dirty="0"/>
              <a:t>텍스트를 확인 후</a:t>
            </a:r>
            <a:r>
              <a:rPr lang="en-US" altLang="ko-KR" sz="1800"/>
              <a:t>, Strcmp</a:t>
            </a:r>
            <a:r>
              <a:rPr lang="ko-KR" altLang="en-US" sz="1800"/>
              <a:t>함수를 이용해 배열에 저장된 제시어와 정답을 비교</a:t>
            </a: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정답일 </a:t>
            </a:r>
            <a:r>
              <a:rPr lang="ko-KR" altLang="en-US" sz="1800" dirty="0"/>
              <a:t>시 </a:t>
            </a:r>
            <a:r>
              <a:rPr lang="ko-KR" altLang="en-US" sz="1800"/>
              <a:t>출제자에게 전송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771305" y="2609510"/>
            <a:ext cx="6213009" cy="2946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984314" y="1767254"/>
            <a:ext cx="568630" cy="842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882536" y="5549774"/>
            <a:ext cx="1985555" cy="389471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868091" y="3288781"/>
            <a:ext cx="2684853" cy="2307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998720" y="5549774"/>
            <a:ext cx="583474" cy="20659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582194" y="5003983"/>
            <a:ext cx="1970750" cy="62175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7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6" y="1040468"/>
            <a:ext cx="11937075" cy="5242762"/>
          </a:xfrm>
        </p:spPr>
        <p:txBody>
          <a:bodyPr/>
          <a:lstStyle/>
          <a:p>
            <a:r>
              <a:rPr lang="en-US" altLang="ko-KR"/>
              <a:t>Draw </a:t>
            </a:r>
            <a:r>
              <a:rPr lang="ko-KR" altLang="en-US"/>
              <a:t>과정 상세설명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11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825625"/>
            <a:ext cx="451713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34" y="1617658"/>
            <a:ext cx="6005080" cy="4511431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001893" y="1617658"/>
            <a:ext cx="5068185" cy="48404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QPainter Class</a:t>
            </a:r>
            <a:r>
              <a:rPr lang="ko-KR" altLang="en-US" sz="2000"/>
              <a:t>의 </a:t>
            </a:r>
            <a:r>
              <a:rPr lang="en-US" altLang="ko-KR" sz="2000">
                <a:solidFill>
                  <a:srgbClr val="FF0000"/>
                </a:solidFill>
              </a:rPr>
              <a:t>drawLine </a:t>
            </a:r>
            <a:r>
              <a:rPr lang="ko-KR" altLang="en-US" sz="2000">
                <a:solidFill>
                  <a:srgbClr val="FF0000"/>
                </a:solidFill>
              </a:rPr>
              <a:t>함수</a:t>
            </a:r>
            <a:r>
              <a:rPr lang="ko-KR" altLang="en-US" sz="2000"/>
              <a:t> 이용</a:t>
            </a:r>
            <a:endParaRPr lang="en-US" altLang="ko-KR" sz="2000"/>
          </a:p>
          <a:p>
            <a:pPr>
              <a:buFontTx/>
              <a:buChar char="-"/>
            </a:pPr>
            <a:r>
              <a:rPr lang="en-US" altLang="ko-KR" sz="1800"/>
              <a:t>startpoint</a:t>
            </a:r>
            <a:r>
              <a:rPr lang="ko-KR" altLang="en-US" sz="1800"/>
              <a:t>와 </a:t>
            </a:r>
            <a:r>
              <a:rPr lang="en-US" altLang="ko-KR" sz="1800"/>
              <a:t>endpoint</a:t>
            </a:r>
            <a:r>
              <a:rPr lang="ko-KR" altLang="en-US" sz="1800"/>
              <a:t>필요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>
                <a:solidFill>
                  <a:srgbClr val="0070C0"/>
                </a:solidFill>
              </a:rPr>
              <a:t>startpoint</a:t>
            </a:r>
            <a:r>
              <a:rPr lang="ko-KR" altLang="en-US" sz="1800">
                <a:solidFill>
                  <a:srgbClr val="0070C0"/>
                </a:solidFill>
              </a:rPr>
              <a:t>와 </a:t>
            </a:r>
            <a:r>
              <a:rPr lang="en-US" altLang="ko-KR" sz="1800">
                <a:solidFill>
                  <a:srgbClr val="0070C0"/>
                </a:solidFill>
              </a:rPr>
              <a:t>endpoint</a:t>
            </a:r>
            <a:r>
              <a:rPr lang="ko-KR" altLang="en-US" sz="1800">
                <a:solidFill>
                  <a:srgbClr val="0070C0"/>
                </a:solidFill>
              </a:rPr>
              <a:t>사이 직선</a:t>
            </a:r>
            <a:r>
              <a:rPr lang="ko-KR" altLang="en-US" sz="1800"/>
              <a:t>을 그림</a:t>
            </a:r>
            <a:endParaRPr lang="en-US" altLang="ko-KR" sz="1800"/>
          </a:p>
          <a:p>
            <a:pPr marL="0" indent="0">
              <a:buNone/>
            </a:pPr>
            <a:endParaRPr lang="en-US" altLang="ko-KR" sz="1000" dirty="0"/>
          </a:p>
          <a:p>
            <a:r>
              <a:rPr lang="en-US" altLang="ko-KR" sz="2000">
                <a:solidFill>
                  <a:srgbClr val="FF0000"/>
                </a:solidFill>
              </a:rPr>
              <a:t>mousePressEvent</a:t>
            </a:r>
          </a:p>
          <a:p>
            <a:pPr>
              <a:buFontTx/>
              <a:buChar char="-"/>
            </a:pPr>
            <a:r>
              <a:rPr lang="ko-KR" altLang="en-US" sz="1800"/>
              <a:t>현재 좌표를 </a:t>
            </a:r>
            <a:r>
              <a:rPr lang="en-US" altLang="ko-KR" sz="1800"/>
              <a:t>startpoint</a:t>
            </a:r>
            <a:r>
              <a:rPr lang="ko-KR" altLang="en-US" sz="1800"/>
              <a:t>로 지정</a:t>
            </a:r>
            <a:endParaRPr lang="en-US" altLang="ko-KR" sz="1800"/>
          </a:p>
          <a:p>
            <a:pPr>
              <a:buFontTx/>
              <a:buChar char="-"/>
            </a:pPr>
            <a:endParaRPr lang="en-US" altLang="ko-KR" sz="1000"/>
          </a:p>
          <a:p>
            <a:r>
              <a:rPr lang="en-US" altLang="ko-KR" sz="2000">
                <a:solidFill>
                  <a:srgbClr val="FF0000"/>
                </a:solidFill>
              </a:rPr>
              <a:t>mouseMoveEvent</a:t>
            </a:r>
          </a:p>
          <a:p>
            <a:pPr>
              <a:buFontTx/>
              <a:buChar char="-"/>
            </a:pPr>
            <a:r>
              <a:rPr lang="ko-KR" altLang="en-US" sz="1800"/>
              <a:t>현재 좌표를 </a:t>
            </a:r>
            <a:r>
              <a:rPr lang="en-US" altLang="ko-KR" sz="1800"/>
              <a:t>endpoint</a:t>
            </a:r>
            <a:r>
              <a:rPr lang="ko-KR" altLang="en-US" sz="1800"/>
              <a:t>로 지정 후 </a:t>
            </a:r>
            <a:r>
              <a:rPr lang="en-US" altLang="ko-KR" sz="1800"/>
              <a:t>drawLine </a:t>
            </a:r>
            <a:r>
              <a:rPr lang="ko-KR" altLang="en-US" sz="1800"/>
              <a:t>호출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Drawline</a:t>
            </a:r>
            <a:r>
              <a:rPr lang="ko-KR" altLang="en-US" sz="1800"/>
              <a:t>탈출 후 현재 좌표를 </a:t>
            </a:r>
            <a:r>
              <a:rPr lang="en-US" altLang="ko-KR" sz="1800"/>
              <a:t>startpoint</a:t>
            </a:r>
            <a:r>
              <a:rPr lang="ko-KR" altLang="en-US" sz="1800"/>
              <a:t>로 지정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1px</a:t>
            </a:r>
            <a:r>
              <a:rPr lang="ko-KR" altLang="en-US" sz="1800"/>
              <a:t>이동마다 호출하여 곡선까지 표현</a:t>
            </a:r>
            <a:endParaRPr lang="en-US" altLang="ko-KR" sz="1800"/>
          </a:p>
          <a:p>
            <a:pPr marL="0" indent="0">
              <a:buNone/>
            </a:pPr>
            <a:endParaRPr lang="en-US" altLang="ko-KR" sz="1100"/>
          </a:p>
          <a:p>
            <a:r>
              <a:rPr lang="en-US" altLang="ko-KR" sz="2000">
                <a:solidFill>
                  <a:srgbClr val="FF0000"/>
                </a:solidFill>
              </a:rPr>
              <a:t>mouseReleaseEvent</a:t>
            </a:r>
          </a:p>
          <a:p>
            <a:pPr marL="0" indent="0">
              <a:buNone/>
            </a:pPr>
            <a:r>
              <a:rPr lang="en-US" altLang="ko-KR" sz="2000"/>
              <a:t>-  </a:t>
            </a:r>
            <a:r>
              <a:rPr lang="ko-KR" altLang="en-US" sz="1800"/>
              <a:t>현재 좌표를 </a:t>
            </a:r>
            <a:r>
              <a:rPr lang="en-US" altLang="ko-KR" sz="1800"/>
              <a:t>endpoint</a:t>
            </a:r>
            <a:r>
              <a:rPr lang="ko-KR" altLang="en-US" sz="1800"/>
              <a:t>로 지정후 </a:t>
            </a:r>
            <a:r>
              <a:rPr lang="en-US" altLang="ko-KR" sz="1800"/>
              <a:t>drawLine</a:t>
            </a:r>
            <a:r>
              <a:rPr lang="ko-KR" altLang="en-US" sz="1800"/>
              <a:t>호출</a:t>
            </a:r>
            <a:endParaRPr lang="en-US" altLang="ko-KR" sz="1800"/>
          </a:p>
          <a:p>
            <a:pPr marL="0" indent="0">
              <a:buNone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42270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en-US" altLang="ko-KR"/>
              <a:t>Erase </a:t>
            </a:r>
            <a:r>
              <a:rPr lang="ko-KR" altLang="en-US"/>
              <a:t>과정 상세설명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12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825625"/>
            <a:ext cx="451713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153230" y="1621468"/>
            <a:ext cx="4347300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marL="0" indent="0">
              <a:buNone/>
            </a:pPr>
            <a:endParaRPr lang="en-US" altLang="ko-KR" sz="2000"/>
          </a:p>
          <a:p>
            <a:pPr marL="0" indent="0">
              <a:buNone/>
            </a:pPr>
            <a:endParaRPr lang="en-US" altLang="ko-KR" sz="2000"/>
          </a:p>
          <a:p>
            <a:r>
              <a:rPr lang="en-US" altLang="ko-KR" sz="2000">
                <a:solidFill>
                  <a:srgbClr val="FF0000"/>
                </a:solidFill>
              </a:rPr>
              <a:t>QRect</a:t>
            </a:r>
            <a:r>
              <a:rPr lang="en-US" altLang="ko-KR" sz="2000"/>
              <a:t> Class</a:t>
            </a:r>
            <a:r>
              <a:rPr lang="ko-KR" altLang="en-US" sz="2000"/>
              <a:t>로 지우개 모형 만들기</a:t>
            </a:r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Qpainter Class</a:t>
            </a:r>
            <a:r>
              <a:rPr lang="ko-KR" altLang="en-US" sz="2000"/>
              <a:t>의 </a:t>
            </a:r>
            <a:r>
              <a:rPr lang="en-US" altLang="ko-KR" sz="2000"/>
              <a:t>Drawrect</a:t>
            </a:r>
            <a:r>
              <a:rPr lang="ko-KR" altLang="en-US" sz="2000"/>
              <a:t>함수 이용</a:t>
            </a:r>
            <a:endParaRPr lang="en-US" altLang="ko-KR" sz="1600"/>
          </a:p>
          <a:p>
            <a:pPr>
              <a:buFontTx/>
              <a:buChar char="-"/>
            </a:pPr>
            <a:r>
              <a:rPr lang="ko-KR" altLang="en-US" sz="1800"/>
              <a:t>만들어둔 지우개 모양의 사각형을 그림</a:t>
            </a: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흰색 사각형을 그려 지우개 역할을 함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Event</a:t>
            </a:r>
            <a:r>
              <a:rPr lang="ko-KR" altLang="en-US" sz="1800"/>
              <a:t>가</a:t>
            </a:r>
            <a:r>
              <a:rPr lang="en-US" altLang="ko-KR" sz="1800"/>
              <a:t> </a:t>
            </a:r>
            <a:r>
              <a:rPr lang="ko-KR" altLang="en-US" sz="1800"/>
              <a:t>발생한 좌표가 사각형의 좌측상단</a:t>
            </a:r>
            <a:endParaRPr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054" y="1625279"/>
            <a:ext cx="5989839" cy="450381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54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네트워크 통신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13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en-US" altLang="ko-KR"/>
              <a:t>Data </a:t>
            </a:r>
            <a:r>
              <a:rPr lang="ko-KR" altLang="en-US"/>
              <a:t>통신 흐름</a:t>
            </a:r>
            <a:endParaRPr lang="en-US" altLang="ko-KR"/>
          </a:p>
          <a:p>
            <a:endParaRPr lang="en-US" altLang="ko-KR"/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endParaRPr lang="en-US" altLang="ko-KR" sz="2000"/>
          </a:p>
          <a:p>
            <a:endParaRPr lang="en-US" altLang="ko-KR"/>
          </a:p>
          <a:p>
            <a:endParaRPr lang="en-US" altLang="ko-KR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114070" y="1607411"/>
            <a:ext cx="9831569" cy="1763731"/>
            <a:chOff x="1123124" y="1715766"/>
            <a:chExt cx="9831569" cy="17637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3124" y="1715766"/>
              <a:ext cx="2385589" cy="168482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>
              <a:off x="3811509" y="2769494"/>
              <a:ext cx="7143184" cy="487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12821" y="2818215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부모 프로세스</a:t>
              </a:r>
              <a:r>
                <a:rPr lang="en-US" altLang="ko-KR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 </a:t>
              </a:r>
              <a:endPara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endParaRPr>
            </a:p>
          </p:txBody>
        </p:sp>
        <p:cxnSp>
          <p:nvCxnSpPr>
            <p:cNvPr id="16" name="꺾인 연결선 15"/>
            <p:cNvCxnSpPr/>
            <p:nvPr/>
          </p:nvCxnSpPr>
          <p:spPr>
            <a:xfrm rot="5400000" flipH="1" flipV="1">
              <a:off x="7810343" y="-350496"/>
              <a:ext cx="844774" cy="5443925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512821" y="1989955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자식 프로세스</a:t>
              </a:r>
              <a:r>
                <a:rPr lang="en-US" altLang="ko-KR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 </a:t>
              </a:r>
              <a:endPara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5367308" y="2800293"/>
              <a:ext cx="143459" cy="30987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556742" y="3110165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네트워크 연결 성공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70908" y="2373511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Sandoll 삼립호빵체 Basic" panose="00000500000000000000" pitchFamily="50" charset="-127"/>
                  <a:ea typeface="Sandoll 삼립호빵체 Basic" panose="00000500000000000000" pitchFamily="50" charset="-127"/>
                </a:rPr>
                <a:t>fork()</a:t>
              </a:r>
              <a:endPara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endParaRPr>
            </a:p>
          </p:txBody>
        </p:sp>
      </p:grp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690596" y="4301441"/>
            <a:ext cx="9353424" cy="2132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출제자</a:t>
            </a:r>
            <a:endParaRPr lang="en-US" altLang="ko-KR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/>
              <a:t>부모 프로세스 </a:t>
            </a:r>
            <a:r>
              <a:rPr lang="en-US" altLang="ko-KR" sz="1700"/>
              <a:t>- event</a:t>
            </a:r>
            <a:r>
              <a:rPr lang="ko-KR" altLang="en-US" sz="1700"/>
              <a:t>가 발생하면 상대편 라즈베리파이로 </a:t>
            </a:r>
            <a:r>
              <a:rPr lang="en-US" altLang="ko-KR" sz="1700"/>
              <a:t>data</a:t>
            </a:r>
            <a:r>
              <a:rPr lang="ko-KR" altLang="en-US" sz="1700"/>
              <a:t>를 전송 </a:t>
            </a:r>
            <a:r>
              <a:rPr lang="en-US" altLang="ko-KR" sz="1700"/>
              <a:t>(</a:t>
            </a:r>
            <a:r>
              <a:rPr lang="ko-KR" altLang="en-US" sz="1700">
                <a:solidFill>
                  <a:srgbClr val="0070C0"/>
                </a:solidFill>
              </a:rPr>
              <a:t>그림 </a:t>
            </a:r>
            <a:r>
              <a:rPr lang="en-US" altLang="ko-KR" sz="1700">
                <a:solidFill>
                  <a:srgbClr val="0070C0"/>
                </a:solidFill>
              </a:rPr>
              <a:t>data </a:t>
            </a:r>
            <a:r>
              <a:rPr lang="ko-KR" altLang="en-US" sz="1700">
                <a:solidFill>
                  <a:srgbClr val="0070C0"/>
                </a:solidFill>
              </a:rPr>
              <a:t>전송</a:t>
            </a:r>
            <a:r>
              <a:rPr lang="en-US" altLang="ko-KR" sz="170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/>
              <a:t>자식 프로세스 </a:t>
            </a:r>
            <a:r>
              <a:rPr lang="en-US" altLang="ko-KR" sz="1700"/>
              <a:t>- </a:t>
            </a:r>
            <a:r>
              <a:rPr lang="ko-KR" altLang="en-US" sz="1700"/>
              <a:t>상대편 라즈베리 파이로부터 </a:t>
            </a:r>
            <a:r>
              <a:rPr lang="ko-KR" altLang="en-US" sz="1700">
                <a:solidFill>
                  <a:srgbClr val="0070C0"/>
                </a:solidFill>
              </a:rPr>
              <a:t>정답 </a:t>
            </a:r>
            <a:r>
              <a:rPr lang="en-US" altLang="ko-KR" sz="1700">
                <a:solidFill>
                  <a:srgbClr val="0070C0"/>
                </a:solidFill>
              </a:rPr>
              <a:t>data</a:t>
            </a:r>
            <a:r>
              <a:rPr lang="ko-KR" altLang="en-US" sz="1700">
                <a:solidFill>
                  <a:srgbClr val="0070C0"/>
                </a:solidFill>
              </a:rPr>
              <a:t> 수신 대기</a:t>
            </a:r>
            <a:r>
              <a:rPr lang="en-US" altLang="ko-KR" sz="1700">
                <a:solidFill>
                  <a:srgbClr val="0070C0"/>
                </a:solidFill>
              </a:rPr>
              <a:t> </a:t>
            </a:r>
            <a:r>
              <a:rPr lang="en-US" altLang="ko-KR" sz="1700"/>
              <a:t>(</a:t>
            </a:r>
            <a:r>
              <a:rPr lang="ko-KR" altLang="en-US" sz="1700"/>
              <a:t>상대방 정답 여부 확인</a:t>
            </a:r>
            <a:r>
              <a:rPr lang="en-US" altLang="ko-KR" sz="1700"/>
              <a:t>)</a:t>
            </a:r>
          </a:p>
          <a:p>
            <a:r>
              <a:rPr lang="ko-KR" altLang="en-US" sz="2000"/>
              <a:t>정답자 </a:t>
            </a:r>
            <a:endParaRPr lang="en-US" altLang="ko-KR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/>
              <a:t>부모 프로세스 </a:t>
            </a:r>
            <a:r>
              <a:rPr lang="en-US" altLang="ko-KR" sz="1700"/>
              <a:t>- </a:t>
            </a:r>
            <a:r>
              <a:rPr lang="ko-KR" altLang="en-US" sz="1700"/>
              <a:t>자신이 </a:t>
            </a:r>
            <a:r>
              <a:rPr lang="ko-KR" altLang="en-US" sz="1700">
                <a:solidFill>
                  <a:srgbClr val="0070C0"/>
                </a:solidFill>
              </a:rPr>
              <a:t>입력한 답의 정답여부를 확인 </a:t>
            </a:r>
            <a:r>
              <a:rPr lang="en-US" altLang="ko-KR" sz="1700"/>
              <a:t>-&gt; </a:t>
            </a:r>
            <a:r>
              <a:rPr lang="ko-KR" altLang="en-US" sz="1700"/>
              <a:t>정답일 시 상대방에게 정답 </a:t>
            </a:r>
            <a:r>
              <a:rPr lang="en-US" altLang="ko-KR" sz="1700"/>
              <a:t>data</a:t>
            </a:r>
            <a:r>
              <a:rPr lang="ko-KR" altLang="en-US" sz="1700"/>
              <a:t>전송 </a:t>
            </a:r>
            <a:endParaRPr lang="en-US" altLang="ko-KR" sz="170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1700"/>
              <a:t>자식 프로세스 </a:t>
            </a:r>
            <a:r>
              <a:rPr lang="en-US" altLang="ko-KR" sz="1700"/>
              <a:t>- </a:t>
            </a:r>
            <a:r>
              <a:rPr lang="ko-KR" altLang="en-US" sz="1700"/>
              <a:t>상대편 라즈베리 파이로부터 </a:t>
            </a:r>
            <a:r>
              <a:rPr lang="ko-KR" altLang="en-US" sz="1700">
                <a:solidFill>
                  <a:srgbClr val="0070C0"/>
                </a:solidFill>
              </a:rPr>
              <a:t>실시간으로 그림 </a:t>
            </a:r>
            <a:r>
              <a:rPr lang="en-US" altLang="ko-KR" sz="1700">
                <a:solidFill>
                  <a:srgbClr val="0070C0"/>
                </a:solidFill>
              </a:rPr>
              <a:t>data</a:t>
            </a:r>
            <a:r>
              <a:rPr lang="ko-KR" altLang="en-US" sz="1700">
                <a:solidFill>
                  <a:srgbClr val="0070C0"/>
                </a:solidFill>
              </a:rPr>
              <a:t>를 수신</a:t>
            </a:r>
            <a:r>
              <a:rPr lang="ko-KR" altLang="en-US" sz="1700"/>
              <a:t>하여 </a:t>
            </a:r>
            <a:r>
              <a:rPr lang="en-US" altLang="ko-KR" sz="1700"/>
              <a:t>canvas</a:t>
            </a:r>
            <a:r>
              <a:rPr lang="ko-KR" altLang="en-US" sz="1700"/>
              <a:t>에 그림</a:t>
            </a:r>
            <a:r>
              <a:rPr lang="en-US" altLang="ko-KR" sz="1700"/>
              <a:t> </a:t>
            </a:r>
          </a:p>
          <a:p>
            <a:pPr lvl="1"/>
            <a:endParaRPr lang="en-US" altLang="ko-KR" sz="1600"/>
          </a:p>
        </p:txBody>
      </p:sp>
      <p:sp>
        <p:nvSpPr>
          <p:cNvPr id="41" name="직사각형 40"/>
          <p:cNvSpPr/>
          <p:nvPr/>
        </p:nvSpPr>
        <p:spPr>
          <a:xfrm>
            <a:off x="259227" y="3488570"/>
            <a:ext cx="10441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ko-KR" altLang="en-US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자신의 프로그램에서 발생하는 </a:t>
            </a:r>
            <a:r>
              <a:rPr lang="en-US" altLang="ko-KR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event</a:t>
            </a:r>
            <a:r>
              <a:rPr lang="ko-KR" altLang="en-US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에 즉각 반응</a:t>
            </a:r>
            <a:r>
              <a:rPr lang="ko-KR" altLang="en-US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하고</a:t>
            </a:r>
            <a:r>
              <a:rPr lang="en-US" altLang="ko-KR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,</a:t>
            </a:r>
            <a:r>
              <a:rPr lang="ko-KR" altLang="en-US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상대 프로그램에서 송신하는 </a:t>
            </a:r>
            <a:r>
              <a:rPr lang="en-US" altLang="ko-KR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data </a:t>
            </a:r>
            <a:r>
              <a:rPr lang="ko-KR" altLang="en-US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를 실시간으로</a:t>
            </a:r>
            <a:endParaRPr lang="en-US" altLang="ko-KR" sz="2000">
              <a:solidFill>
                <a:srgbClr val="FF0000"/>
              </a:solidFill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lvl="1"/>
            <a:r>
              <a:rPr lang="en-US" altLang="ko-KR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   </a:t>
            </a:r>
            <a:r>
              <a:rPr lang="ko-KR" altLang="en-US" sz="20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수신</a:t>
            </a:r>
            <a:r>
              <a:rPr lang="ko-KR" altLang="en-US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하기 위해 </a:t>
            </a:r>
            <a:r>
              <a:rPr lang="en-US" altLang="ko-KR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2</a:t>
            </a:r>
            <a:r>
              <a:rPr lang="ko-KR" altLang="en-US" sz="20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개의 프로세스 생성</a:t>
            </a:r>
            <a:endParaRPr lang="en-US" altLang="ko-KR" sz="2000">
              <a:solidFill>
                <a:srgbClr val="FF0101"/>
              </a:solidFill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83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네트워크 통신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14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그림 </a:t>
            </a:r>
            <a:r>
              <a:rPr lang="en-US" altLang="ko-KR"/>
              <a:t>Data </a:t>
            </a:r>
            <a:r>
              <a:rPr lang="ko-KR" altLang="en-US"/>
              <a:t>전송</a:t>
            </a:r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각 </a:t>
            </a:r>
            <a:r>
              <a:rPr lang="en-US" altLang="ko-KR"/>
              <a:t>data</a:t>
            </a:r>
            <a:r>
              <a:rPr lang="ko-KR" altLang="en-US"/>
              <a:t>들을 </a:t>
            </a:r>
            <a:r>
              <a:rPr lang="en-US" altLang="ko-KR"/>
              <a:t>‘/’</a:t>
            </a:r>
            <a:r>
              <a:rPr lang="ko-KR" altLang="en-US"/>
              <a:t>을 분기로 이어붙여 </a:t>
            </a:r>
            <a:r>
              <a:rPr lang="en-US" altLang="ko-KR">
                <a:solidFill>
                  <a:srgbClr val="FF0101"/>
                </a:solidFill>
              </a:rPr>
              <a:t>1</a:t>
            </a:r>
            <a:r>
              <a:rPr lang="ko-KR" altLang="en-US">
                <a:solidFill>
                  <a:srgbClr val="FF0101"/>
                </a:solidFill>
              </a:rPr>
              <a:t>개의 </a:t>
            </a:r>
            <a:r>
              <a:rPr lang="en-US" altLang="ko-KR">
                <a:solidFill>
                  <a:srgbClr val="FF0101"/>
                </a:solidFill>
              </a:rPr>
              <a:t>Qstring</a:t>
            </a:r>
            <a:r>
              <a:rPr lang="ko-KR" altLang="en-US">
                <a:solidFill>
                  <a:srgbClr val="FF0101"/>
                </a:solidFill>
              </a:rPr>
              <a:t>을 생성</a:t>
            </a:r>
            <a:endParaRPr lang="en-US" altLang="ko-KR">
              <a:solidFill>
                <a:srgbClr val="FF010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그림이 그려지는 </a:t>
            </a:r>
            <a:r>
              <a:rPr lang="ko-KR" altLang="en-US">
                <a:solidFill>
                  <a:srgbClr val="FF0101"/>
                </a:solidFill>
              </a:rPr>
              <a:t>매 프레임 별로 </a:t>
            </a:r>
            <a:r>
              <a:rPr lang="en-US" altLang="ko-KR">
                <a:solidFill>
                  <a:srgbClr val="FF0101"/>
                </a:solidFill>
              </a:rPr>
              <a:t>1</a:t>
            </a:r>
            <a:r>
              <a:rPr lang="ko-KR" altLang="en-US">
                <a:solidFill>
                  <a:srgbClr val="FF0101"/>
                </a:solidFill>
              </a:rPr>
              <a:t>개의 </a:t>
            </a:r>
            <a:r>
              <a:rPr lang="en-US" altLang="ko-KR">
                <a:solidFill>
                  <a:srgbClr val="FF0101"/>
                </a:solidFill>
              </a:rPr>
              <a:t>Qstring</a:t>
            </a:r>
            <a:r>
              <a:rPr lang="ko-KR" altLang="en-US">
                <a:solidFill>
                  <a:srgbClr val="FF0101"/>
                </a:solidFill>
              </a:rPr>
              <a:t>을 전송</a:t>
            </a:r>
            <a:endParaRPr lang="en-US" altLang="ko-KR">
              <a:solidFill>
                <a:srgbClr val="FF0101"/>
              </a:solidFill>
            </a:endParaRPr>
          </a:p>
          <a:p>
            <a:pPr marL="457200" lvl="1" indent="0">
              <a:buNone/>
            </a:pPr>
            <a:endParaRPr lang="en-US" altLang="ko-KR" sz="1000">
              <a:solidFill>
                <a:srgbClr val="FF010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1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Tool - 0</a:t>
            </a:r>
            <a:r>
              <a:rPr lang="ko-KR" altLang="en-US" sz="2000"/>
              <a:t>일때 펜</a:t>
            </a:r>
            <a:r>
              <a:rPr lang="en-US" altLang="ko-KR" sz="2000"/>
              <a:t>, 1</a:t>
            </a:r>
            <a:r>
              <a:rPr lang="ko-KR" altLang="en-US" sz="2000"/>
              <a:t>일때 지우개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Event </a:t>
            </a:r>
            <a:r>
              <a:rPr lang="ko-KR" altLang="en-US" sz="2000"/>
              <a:t>번호 </a:t>
            </a:r>
            <a:r>
              <a:rPr lang="en-US" altLang="ko-KR" sz="2000"/>
              <a:t>- 0</a:t>
            </a:r>
            <a:r>
              <a:rPr lang="ko-KR" altLang="en-US" sz="2000"/>
              <a:t>일때 </a:t>
            </a:r>
            <a:r>
              <a:rPr lang="en-US" altLang="ko-KR" sz="2000"/>
              <a:t>MousePress, 1</a:t>
            </a:r>
            <a:r>
              <a:rPr lang="ko-KR" altLang="en-US" sz="2000"/>
              <a:t>일때 </a:t>
            </a:r>
            <a:r>
              <a:rPr lang="en-US" altLang="ko-KR" sz="2000"/>
              <a:t>MouseMove, 2</a:t>
            </a:r>
            <a:r>
              <a:rPr lang="ko-KR" altLang="en-US" sz="2000"/>
              <a:t>일때 </a:t>
            </a:r>
            <a:r>
              <a:rPr lang="en-US" altLang="ko-KR" sz="2000"/>
              <a:t>MouseRelease </a:t>
            </a:r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현재 </a:t>
            </a:r>
            <a:r>
              <a:rPr lang="en-US" altLang="ko-KR" sz="2000"/>
              <a:t>x, y</a:t>
            </a:r>
            <a:r>
              <a:rPr lang="ko-KR" altLang="en-US" sz="2000"/>
              <a:t>좌표 </a:t>
            </a:r>
            <a:r>
              <a:rPr lang="en-US" altLang="ko-KR" sz="2000"/>
              <a:t>- </a:t>
            </a:r>
            <a:r>
              <a:rPr lang="ko-KR" altLang="en-US" sz="2000"/>
              <a:t>현재 마우스 </a:t>
            </a:r>
            <a:r>
              <a:rPr lang="en-US" altLang="ko-KR" sz="2000"/>
              <a:t>Event</a:t>
            </a:r>
            <a:r>
              <a:rPr lang="ko-KR" altLang="en-US" sz="2000"/>
              <a:t>가 발생한 좌표 정보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이전 </a:t>
            </a:r>
            <a:r>
              <a:rPr lang="en-US" altLang="ko-KR" sz="2000"/>
              <a:t>x, y</a:t>
            </a:r>
            <a:r>
              <a:rPr lang="ko-KR" altLang="en-US" sz="2000"/>
              <a:t>좌표 </a:t>
            </a:r>
            <a:r>
              <a:rPr lang="en-US" altLang="ko-KR" sz="2000"/>
              <a:t>- </a:t>
            </a:r>
            <a:r>
              <a:rPr lang="ko-KR" altLang="en-US" sz="2000"/>
              <a:t>이전 </a:t>
            </a:r>
            <a:r>
              <a:rPr lang="en-US" altLang="ko-KR" sz="2000"/>
              <a:t>Event</a:t>
            </a:r>
            <a:r>
              <a:rPr lang="ko-KR" altLang="en-US" sz="2000"/>
              <a:t>가 발생한 좌표 정보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펜 굵기 </a:t>
            </a:r>
            <a:r>
              <a:rPr lang="en-US" altLang="ko-KR" sz="2000"/>
              <a:t>- Event</a:t>
            </a:r>
            <a:r>
              <a:rPr lang="ko-KR" altLang="en-US" sz="2000"/>
              <a:t>가 발생한 시점의 펜 굵기 값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RGBA -  Event</a:t>
            </a:r>
            <a:r>
              <a:rPr lang="ko-KR" altLang="en-US" sz="2000"/>
              <a:t>가 발생한 시점의 펜 색상 값</a:t>
            </a:r>
            <a:endParaRPr lang="en-US" altLang="ko-KR" sz="2000"/>
          </a:p>
          <a:p>
            <a:pPr marL="0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9625" y="1674890"/>
            <a:ext cx="11063830" cy="4616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Tool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Event </a:t>
            </a:r>
            <a:r>
              <a:rPr lang="ko-KR" altLang="en-US" sz="24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번호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현재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x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현재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y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이전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x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이전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y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rgbClr val="7030A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펜 굵기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R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G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B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15752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네트워크 통신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15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그림 </a:t>
            </a:r>
            <a:r>
              <a:rPr lang="en-US" altLang="ko-KR"/>
              <a:t>Data </a:t>
            </a:r>
            <a:r>
              <a:rPr lang="ko-KR" altLang="en-US"/>
              <a:t>수신</a:t>
            </a:r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각 </a:t>
            </a:r>
            <a:r>
              <a:rPr lang="en-US" altLang="ko-KR"/>
              <a:t>data</a:t>
            </a:r>
            <a:r>
              <a:rPr lang="ko-KR" altLang="en-US"/>
              <a:t>들을 </a:t>
            </a:r>
            <a:r>
              <a:rPr lang="en-US" altLang="ko-KR"/>
              <a:t>‘/’</a:t>
            </a:r>
            <a:r>
              <a:rPr lang="ko-KR" altLang="en-US"/>
              <a:t>을 기준으로 </a:t>
            </a:r>
            <a:r>
              <a:rPr lang="en-US" altLang="ko-KR">
                <a:solidFill>
                  <a:srgbClr val="FF0101"/>
                </a:solidFill>
              </a:rPr>
              <a:t>Strtok</a:t>
            </a:r>
            <a:r>
              <a:rPr lang="ko-KR" altLang="en-US">
                <a:solidFill>
                  <a:srgbClr val="FF0101"/>
                </a:solidFill>
              </a:rPr>
              <a:t>함수를 이용해 분해</a:t>
            </a:r>
            <a:r>
              <a:rPr lang="ko-KR" altLang="en-US"/>
              <a:t>하여 해당 변수에 저장</a:t>
            </a:r>
            <a:endParaRPr lang="en-US" altLang="ko-KR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/>
              <a:t> </a:t>
            </a:r>
            <a:r>
              <a:rPr lang="ko-KR" altLang="en-US"/>
              <a:t>발생한 </a:t>
            </a:r>
            <a:r>
              <a:rPr lang="en-US" altLang="ko-KR"/>
              <a:t>Event </a:t>
            </a:r>
            <a:r>
              <a:rPr lang="ko-KR" altLang="en-US"/>
              <a:t>번호에 맞춰 </a:t>
            </a:r>
            <a:r>
              <a:rPr lang="ko-KR" altLang="en-US">
                <a:solidFill>
                  <a:srgbClr val="FF0101"/>
                </a:solidFill>
              </a:rPr>
              <a:t>상응하는 함수를 실행</a:t>
            </a:r>
            <a:r>
              <a:rPr lang="ko-KR" altLang="en-US"/>
              <a:t>하여 </a:t>
            </a:r>
            <a:r>
              <a:rPr lang="en-US" altLang="ko-KR"/>
              <a:t>canvas</a:t>
            </a:r>
            <a:r>
              <a:rPr lang="ko-KR" altLang="en-US"/>
              <a:t>에서 똑같이 그림</a:t>
            </a:r>
            <a:endParaRPr lang="en-US" altLang="ko-KR"/>
          </a:p>
          <a:p>
            <a:pPr marL="457200" lvl="1" indent="0">
              <a:buNone/>
            </a:pPr>
            <a:endParaRPr lang="en-US" altLang="ko-KR" sz="1000"/>
          </a:p>
          <a:p>
            <a:pPr marL="457200" lvl="1" indent="0">
              <a:buNone/>
            </a:pPr>
            <a:endParaRPr lang="en-US" altLang="ko-KR" sz="1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Tool - 0</a:t>
            </a:r>
            <a:r>
              <a:rPr lang="ko-KR" altLang="en-US" sz="2000"/>
              <a:t>일때 펜</a:t>
            </a:r>
            <a:r>
              <a:rPr lang="en-US" altLang="ko-KR" sz="2000"/>
              <a:t>, 1</a:t>
            </a:r>
            <a:r>
              <a:rPr lang="ko-KR" altLang="en-US" sz="2000"/>
              <a:t>일때 지우개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Event </a:t>
            </a:r>
            <a:r>
              <a:rPr lang="ko-KR" altLang="en-US" sz="2000"/>
              <a:t>번호 </a:t>
            </a:r>
            <a:r>
              <a:rPr lang="en-US" altLang="ko-KR" sz="2000"/>
              <a:t>- 0</a:t>
            </a:r>
            <a:r>
              <a:rPr lang="ko-KR" altLang="en-US" sz="2000"/>
              <a:t>일때 </a:t>
            </a:r>
            <a:r>
              <a:rPr lang="en-US" altLang="ko-KR" sz="2000"/>
              <a:t>MousePress, 1</a:t>
            </a:r>
            <a:r>
              <a:rPr lang="ko-KR" altLang="en-US" sz="2000"/>
              <a:t>일때 </a:t>
            </a:r>
            <a:r>
              <a:rPr lang="en-US" altLang="ko-KR" sz="2000"/>
              <a:t>MouseMove, 2</a:t>
            </a:r>
            <a:r>
              <a:rPr lang="ko-KR" altLang="en-US" sz="2000"/>
              <a:t>일때 </a:t>
            </a:r>
            <a:r>
              <a:rPr lang="en-US" altLang="ko-KR" sz="2000"/>
              <a:t>MouseRelease </a:t>
            </a:r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현재 </a:t>
            </a:r>
            <a:r>
              <a:rPr lang="en-US" altLang="ko-KR" sz="2000"/>
              <a:t>x, y</a:t>
            </a:r>
            <a:r>
              <a:rPr lang="ko-KR" altLang="en-US" sz="2000"/>
              <a:t>좌표 </a:t>
            </a:r>
            <a:r>
              <a:rPr lang="en-US" altLang="ko-KR" sz="2000"/>
              <a:t>- </a:t>
            </a:r>
            <a:r>
              <a:rPr lang="ko-KR" altLang="en-US" sz="2000"/>
              <a:t>현재 마우스 </a:t>
            </a:r>
            <a:r>
              <a:rPr lang="en-US" altLang="ko-KR" sz="2000"/>
              <a:t>Event</a:t>
            </a:r>
            <a:r>
              <a:rPr lang="ko-KR" altLang="en-US" sz="2000"/>
              <a:t>가 발생한 좌표 정보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이전 </a:t>
            </a:r>
            <a:r>
              <a:rPr lang="en-US" altLang="ko-KR" sz="2000"/>
              <a:t>x, y</a:t>
            </a:r>
            <a:r>
              <a:rPr lang="ko-KR" altLang="en-US" sz="2000"/>
              <a:t>좌표 </a:t>
            </a:r>
            <a:r>
              <a:rPr lang="en-US" altLang="ko-KR" sz="2000"/>
              <a:t>- </a:t>
            </a:r>
            <a:r>
              <a:rPr lang="ko-KR" altLang="en-US" sz="2000"/>
              <a:t>이전 </a:t>
            </a:r>
            <a:r>
              <a:rPr lang="en-US" altLang="ko-KR" sz="2000"/>
              <a:t>Event</a:t>
            </a:r>
            <a:r>
              <a:rPr lang="ko-KR" altLang="en-US" sz="2000"/>
              <a:t>가 발생한 좌표 정보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ko-KR" altLang="en-US" sz="2000"/>
              <a:t>펜 굵기 </a:t>
            </a:r>
            <a:r>
              <a:rPr lang="en-US" altLang="ko-KR" sz="2000"/>
              <a:t>- </a:t>
            </a:r>
            <a:r>
              <a:rPr lang="ko-KR" altLang="en-US" sz="2000"/>
              <a:t>전달받은 펜 굵기 값을 변수에 저장</a:t>
            </a:r>
            <a:endParaRPr lang="en-US" altLang="ko-KR" sz="2000"/>
          </a:p>
          <a:p>
            <a:pPr marL="914400" lvl="1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altLang="ko-KR" sz="2000"/>
              <a:t>RGBA -  </a:t>
            </a:r>
            <a:r>
              <a:rPr lang="ko-KR" altLang="en-US" sz="2000"/>
              <a:t>전달받은 펜 색상 값을 변수에 저장</a:t>
            </a:r>
            <a:endParaRPr lang="en-US" altLang="ko-KR" sz="2000"/>
          </a:p>
          <a:p>
            <a:pPr marL="0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69625" y="1674890"/>
            <a:ext cx="11063830" cy="4616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rgbClr val="00B05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Tool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Event </a:t>
            </a:r>
            <a:r>
              <a:rPr lang="ko-KR" altLang="en-US" sz="2400">
                <a:solidFill>
                  <a:srgbClr val="FF000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번호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현재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x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현재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y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이전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x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이전 </a:t>
            </a:r>
            <a:r>
              <a:rPr lang="en-US" altLang="ko-KR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y</a:t>
            </a:r>
            <a:r>
              <a:rPr lang="ko-KR" altLang="en-US" sz="2400">
                <a:solidFill>
                  <a:schemeClr val="accent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좌표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ko-KR" altLang="en-US" sz="2400">
                <a:solidFill>
                  <a:srgbClr val="7030A0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펜 굵기</a:t>
            </a:r>
            <a:r>
              <a:rPr lang="ko-KR" altLang="en-US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R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G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B</a:t>
            </a:r>
            <a:r>
              <a:rPr lang="en-US" altLang="ko-KR" sz="24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/ </a:t>
            </a:r>
            <a:r>
              <a:rPr lang="en-US" altLang="ko-KR" sz="2400">
                <a:solidFill>
                  <a:schemeClr val="accent2">
                    <a:lumMod val="7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9635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실행 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16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</p:txBody>
      </p:sp>
      <p:pic>
        <p:nvPicPr>
          <p:cNvPr id="3" name="20201216_175158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6579" y="987577"/>
            <a:ext cx="9554205" cy="5374240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63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17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19964" y="3158008"/>
            <a:ext cx="45631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감사합니다 </a:t>
            </a:r>
            <a:r>
              <a:rPr lang="en-US" altLang="ko-KR" sz="6000">
                <a:solidFill>
                  <a:schemeClr val="tx1">
                    <a:lumMod val="75000"/>
                    <a:lumOff val="25000"/>
                  </a:schemeClr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!!</a:t>
            </a:r>
            <a:endParaRPr lang="ko-KR" altLang="en-US" sz="6000">
              <a:solidFill>
                <a:schemeClr val="tx1">
                  <a:lumMod val="75000"/>
                  <a:lumOff val="25000"/>
                </a:schemeClr>
              </a:solidFill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20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 </a:t>
            </a:r>
            <a:r>
              <a:rPr lang="en-US" altLang="ko-KR"/>
              <a:t>: </a:t>
            </a:r>
            <a:r>
              <a:rPr lang="ko-KR" altLang="en-US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18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42" y="1663762"/>
            <a:ext cx="4835309" cy="1351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42" y="3927050"/>
            <a:ext cx="4038950" cy="1447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205" y="1740965"/>
            <a:ext cx="3086213" cy="12738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285" y="3927050"/>
            <a:ext cx="5828906" cy="23601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9342" y="1232875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펜 색상 변경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342" y="3450396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선 그리기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6205" y="1232874"/>
            <a:ext cx="11416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지우개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6205" y="3346014"/>
            <a:ext cx="14285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정답 확인</a:t>
            </a:r>
          </a:p>
        </p:txBody>
      </p:sp>
    </p:spTree>
    <p:extLst>
      <p:ext uri="{BB962C8B-B14F-4D97-AF65-F5344CB8AC3E}">
        <p14:creationId xmlns:p14="http://schemas.microsoft.com/office/powerpoint/2010/main" val="208248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 </a:t>
            </a:r>
            <a:r>
              <a:rPr lang="en-US" altLang="ko-KR"/>
              <a:t>: </a:t>
            </a:r>
            <a:r>
              <a:rPr lang="ko-KR" altLang="en-US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19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342" y="1232875"/>
            <a:ext cx="2399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Event</a:t>
            </a: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에 따라 실행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6205" y="1232874"/>
            <a:ext cx="17079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String </a:t>
            </a:r>
            <a:r>
              <a:rPr lang="ko-KR" altLang="en-US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분리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95" y="1813909"/>
            <a:ext cx="2164510" cy="29482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205" y="1813909"/>
            <a:ext cx="3874197" cy="33641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191" y="4891211"/>
            <a:ext cx="3089337" cy="12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sz="3000"/>
              <a:t>프로그램 설명</a:t>
            </a:r>
            <a:endParaRPr lang="en-US" altLang="ko-KR" sz="3000"/>
          </a:p>
          <a:p>
            <a:pPr marL="514350" indent="-514350">
              <a:buAutoNum type="arabicPeriod"/>
            </a:pPr>
            <a:r>
              <a:rPr lang="en-US" altLang="ko-KR" sz="3000"/>
              <a:t>GUI </a:t>
            </a:r>
            <a:r>
              <a:rPr lang="ko-KR" altLang="en-US" sz="3000"/>
              <a:t>구현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/>
              <a:t>네트워크 통신</a:t>
            </a:r>
            <a:endParaRPr lang="en-US" altLang="ko-KR" sz="3000" dirty="0"/>
          </a:p>
          <a:p>
            <a:pPr marL="514350" indent="-514350">
              <a:buAutoNum type="arabicPeriod"/>
            </a:pPr>
            <a:r>
              <a:rPr lang="ko-KR" altLang="en-US" sz="3000"/>
              <a:t>실행 영상</a:t>
            </a:r>
            <a:endParaRPr lang="en-US" altLang="ko-KR" sz="3000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2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52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 </a:t>
            </a:r>
            <a:r>
              <a:rPr lang="en-US" altLang="ko-KR"/>
              <a:t>: </a:t>
            </a:r>
            <a:r>
              <a:rPr lang="ko-KR" altLang="en-US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20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166" y="894311"/>
            <a:ext cx="19005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mousePress</a:t>
            </a:r>
            <a:endParaRPr lang="ko-KR" altLang="en-US" sz="220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32" y="1325197"/>
            <a:ext cx="6834576" cy="2066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166" y="3421484"/>
            <a:ext cx="2168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mouseRelease</a:t>
            </a:r>
            <a:endParaRPr lang="ko-KR" altLang="en-US" sz="220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32" y="3852371"/>
            <a:ext cx="5723116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0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 </a:t>
            </a:r>
            <a:r>
              <a:rPr lang="en-US" altLang="ko-KR"/>
              <a:t>: </a:t>
            </a:r>
            <a:r>
              <a:rPr lang="ko-KR" altLang="en-US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21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9342" y="1232875"/>
            <a:ext cx="1882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mouseMove</a:t>
            </a:r>
            <a:endParaRPr lang="ko-KR" altLang="en-US" sz="220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05" y="1852176"/>
            <a:ext cx="9036531" cy="37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6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첨부 </a:t>
            </a:r>
            <a:r>
              <a:rPr lang="en-US" altLang="ko-KR"/>
              <a:t>: </a:t>
            </a:r>
            <a:r>
              <a:rPr lang="ko-KR" altLang="en-US"/>
              <a:t>소스코드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1044459"/>
            <a:ext cx="11937075" cy="524276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0534D9-A482-4509-8B2C-AEB5522E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22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77" y="946962"/>
            <a:ext cx="1269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Server</a:t>
            </a:r>
            <a:endParaRPr lang="ko-KR" altLang="en-US" sz="220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34" y="1312554"/>
            <a:ext cx="4738385" cy="5082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1541" y="946962"/>
            <a:ext cx="11608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Client</a:t>
            </a:r>
            <a:endParaRPr lang="ko-KR" altLang="en-US" sz="2200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338" y="1377849"/>
            <a:ext cx="5085512" cy="48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10382596" cy="894311"/>
          </a:xfrm>
        </p:spPr>
        <p:txBody>
          <a:bodyPr anchor="b"/>
          <a:lstStyle/>
          <a:p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. </a:t>
            </a:r>
            <a:r>
              <a:rPr lang="ko-KR" altLang="en-US"/>
              <a:t>프로그램 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주제 </a:t>
            </a:r>
            <a:r>
              <a:rPr lang="en-US" altLang="ko-KR"/>
              <a:t>: </a:t>
            </a:r>
            <a:r>
              <a:rPr lang="ko-KR" altLang="en-US"/>
              <a:t>라즈베리파이를 이용한 실시간 스케치 퀴즈</a:t>
            </a:r>
            <a:r>
              <a:rPr lang="en-US" altLang="ko-KR"/>
              <a:t> </a:t>
            </a:r>
            <a:r>
              <a:rPr lang="ko-KR" altLang="en-US"/>
              <a:t>프로그램</a:t>
            </a:r>
            <a:endParaRPr lang="en-US" altLang="ko-KR" dirty="0"/>
          </a:p>
          <a:p>
            <a:r>
              <a:rPr lang="ko-KR" altLang="en-US"/>
              <a:t>스케치 퀴즈 </a:t>
            </a:r>
            <a:r>
              <a:rPr lang="en-US" altLang="ko-KR"/>
              <a:t>: </a:t>
            </a:r>
            <a:r>
              <a:rPr lang="ko-KR" altLang="en-US"/>
              <a:t>제시어가 주어지면 </a:t>
            </a:r>
            <a:r>
              <a:rPr lang="en-US" altLang="ko-KR"/>
              <a:t>1</a:t>
            </a:r>
            <a:r>
              <a:rPr lang="ko-KR" altLang="en-US"/>
              <a:t>명이 스케치를 하고 나머지가 제시어를 유추하여 정답을 맞추는 게임</a:t>
            </a:r>
          </a:p>
          <a:p>
            <a:r>
              <a:rPr lang="ko-KR" altLang="en-US"/>
              <a:t>주제 선정 배경 </a:t>
            </a:r>
            <a:r>
              <a:rPr lang="en-US" altLang="ko-KR"/>
              <a:t>: </a:t>
            </a:r>
            <a:r>
              <a:rPr lang="ko-KR" altLang="en-US"/>
              <a:t>여러대의 라즈베리파이를 이용하여 네트워크와 </a:t>
            </a:r>
            <a:r>
              <a:rPr lang="en-US" altLang="ko-KR"/>
              <a:t>GUI</a:t>
            </a:r>
            <a:r>
              <a:rPr lang="ko-KR" altLang="en-US"/>
              <a:t>기능을 유용하게 사용 가능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567BE-E64D-4D63-B658-3E328C91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3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940" y="3359690"/>
            <a:ext cx="3969582" cy="2759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413" y="3364661"/>
            <a:ext cx="3863896" cy="27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왼쪽/오른쪽 화살표 35"/>
          <p:cNvSpPr/>
          <p:nvPr/>
        </p:nvSpPr>
        <p:spPr>
          <a:xfrm>
            <a:off x="3777668" y="3069125"/>
            <a:ext cx="4635374" cy="1250775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04B115-277E-455E-973A-E3C49250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0"/>
            <a:ext cx="10382596" cy="894311"/>
          </a:xfrm>
        </p:spPr>
        <p:txBody>
          <a:bodyPr anchor="b"/>
          <a:lstStyle/>
          <a:p>
            <a:r>
              <a:rPr lang="en-US" altLang="ko-KR"/>
              <a:t>1</a:t>
            </a:r>
            <a:r>
              <a:rPr lang="ko-KR" altLang="en-US"/>
              <a:t> </a:t>
            </a:r>
            <a:r>
              <a:rPr lang="en-US" altLang="ko-KR"/>
              <a:t>. </a:t>
            </a:r>
            <a:r>
              <a:rPr lang="ko-KR" altLang="en-US"/>
              <a:t>프로그램 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B575A-EF6B-4062-8D68-35A6B752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18" y="1128340"/>
            <a:ext cx="11937075" cy="5242762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F567BE-E64D-4D63-B658-3E328C91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4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 txBox="1">
            <a:spLocks/>
          </p:cNvSpPr>
          <p:nvPr/>
        </p:nvSpPr>
        <p:spPr>
          <a:xfrm>
            <a:off x="285404" y="1195901"/>
            <a:ext cx="11619904" cy="52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프로그램 구조</a:t>
            </a:r>
            <a:endParaRPr lang="en-US" altLang="ko-KR"/>
          </a:p>
          <a:p>
            <a:endParaRPr lang="en-US" altLang="ko-KR"/>
          </a:p>
        </p:txBody>
      </p:sp>
      <p:sp>
        <p:nvSpPr>
          <p:cNvPr id="29" name="직사각형 28"/>
          <p:cNvSpPr/>
          <p:nvPr/>
        </p:nvSpPr>
        <p:spPr>
          <a:xfrm>
            <a:off x="3568537" y="1803817"/>
            <a:ext cx="51148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Socket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통신을 이용한 네트워크 연결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Mouse Event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를 이용한 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Canvas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에 그림 그리기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발생한 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Event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정보 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algn="ctr"/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+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algn="ctr"/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색상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(RGBA)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값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전송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algn="ctr"/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정답입력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칸에 정답 입력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정답일 시 출제자에게 정답 메시지 전송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순서 교대 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(2~6 </a:t>
            </a: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과정 반복</a:t>
            </a:r>
            <a:r>
              <a:rPr lang="en-US" altLang="ko-KR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)</a:t>
            </a:r>
          </a:p>
          <a:p>
            <a:pPr marL="342900" indent="-342900" algn="ctr">
              <a:buAutoNum type="arabicPeriod" startAt="4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AutoNum type="arabicPeriod" startAt="4"/>
            </a:pPr>
            <a:r>
              <a:rPr lang="ko-KR" altLang="en-US">
                <a:latin typeface="Sandoll 삼립호빵체 Basic" panose="00000500000000000000" pitchFamily="50" charset="-127"/>
                <a:ea typeface="Sandoll 삼립호빵체 Basic" panose="00000500000000000000" pitchFamily="50" charset="-127"/>
              </a:rPr>
              <a:t>프로그램 종료</a:t>
            </a: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52840" y="1805977"/>
            <a:ext cx="2575220" cy="4223631"/>
            <a:chOff x="752840" y="1805977"/>
            <a:chExt cx="2575220" cy="422363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840" y="1805977"/>
              <a:ext cx="2575220" cy="199763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68671" y="1805978"/>
              <a:ext cx="2559388" cy="1997639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956" y="4379110"/>
              <a:ext cx="2336988" cy="1650498"/>
            </a:xfrm>
            <a:prstGeom prst="rect">
              <a:avLst/>
            </a:prstGeom>
          </p:spPr>
        </p:pic>
        <p:sp>
          <p:nvSpPr>
            <p:cNvPr id="34" name="아래쪽 화살표 33"/>
            <p:cNvSpPr/>
            <p:nvPr/>
          </p:nvSpPr>
          <p:spPr>
            <a:xfrm rot="10800000">
              <a:off x="1863907" y="3942422"/>
              <a:ext cx="353086" cy="37747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923853" y="1805977"/>
            <a:ext cx="2575220" cy="4223631"/>
            <a:chOff x="752840" y="1805977"/>
            <a:chExt cx="2575220" cy="4223631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840" y="1805977"/>
              <a:ext cx="2575220" cy="1997639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768671" y="1805978"/>
              <a:ext cx="2559388" cy="1997639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1956" y="4379110"/>
              <a:ext cx="2336988" cy="1650498"/>
            </a:xfrm>
            <a:prstGeom prst="rect">
              <a:avLst/>
            </a:prstGeom>
          </p:spPr>
        </p:pic>
        <p:sp>
          <p:nvSpPr>
            <p:cNvPr id="42" name="아래쪽 화살표 41"/>
            <p:cNvSpPr/>
            <p:nvPr/>
          </p:nvSpPr>
          <p:spPr>
            <a:xfrm rot="10800000">
              <a:off x="1863907" y="3942422"/>
              <a:ext cx="353086" cy="377478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2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en-US" altLang="ko-KR"/>
              <a:t>GUI </a:t>
            </a:r>
            <a:r>
              <a:rPr lang="ko-KR" altLang="en-US"/>
              <a:t>전체 구조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5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825625"/>
            <a:ext cx="3800856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시스템 텍스트 창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네트워크 연결 및 시작 버튼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펜 굵기 및 색상 선택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그림 도구 선택</a:t>
            </a:r>
            <a:r>
              <a:rPr lang="en-US" altLang="ko-KR" sz="2000" dirty="0"/>
              <a:t> </a:t>
            </a:r>
            <a:r>
              <a:rPr lang="ko-KR" altLang="en-US" sz="2000" dirty="0"/>
              <a:t>버튼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정답 확인</a:t>
            </a:r>
            <a:r>
              <a:rPr lang="en-US" altLang="ko-KR" sz="2000" dirty="0"/>
              <a:t> </a:t>
            </a:r>
            <a:r>
              <a:rPr lang="ko-KR" altLang="en-US" sz="2000" dirty="0" err="1"/>
              <a:t>텍스트창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제시어 출력 창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 err="1"/>
              <a:t>그림판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정답 입력</a:t>
            </a:r>
            <a:endParaRPr lang="en-US" altLang="ko-KR" sz="20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sz="2000" dirty="0"/>
              <a:t>정답 전송 버튼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83" y="1538982"/>
            <a:ext cx="6092982" cy="459010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665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05" y="1551800"/>
            <a:ext cx="6213009" cy="46630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시스템 텍스트 및</a:t>
            </a:r>
            <a:r>
              <a:rPr lang="en-US" altLang="ko-KR"/>
              <a:t> </a:t>
            </a:r>
            <a:r>
              <a:rPr lang="ko-KR" altLang="en-US"/>
              <a:t>네트워크 연결 버튼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6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469421" y="1860491"/>
            <a:ext cx="4525843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/>
              <a:t>1.  </a:t>
            </a:r>
            <a:r>
              <a:rPr lang="ko-KR" altLang="en-US" sz="2000"/>
              <a:t>시스템 텍스트 창</a:t>
            </a:r>
            <a:r>
              <a:rPr lang="en-US" altLang="ko-KR" sz="2000"/>
              <a:t>	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/>
              <a:t>전반적인 </a:t>
            </a:r>
            <a:r>
              <a:rPr lang="en-US" altLang="ko-KR" sz="1800"/>
              <a:t>System </a:t>
            </a:r>
            <a:r>
              <a:rPr lang="ko-KR" altLang="en-US" sz="1800" dirty="0"/>
              <a:t>관련 정보를 출력하는 </a:t>
            </a:r>
            <a:r>
              <a:rPr lang="ko-KR" altLang="en-US" sz="1800"/>
              <a:t>텍스트 창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QTextEdit</a:t>
            </a:r>
            <a:r>
              <a:rPr lang="ko-KR" altLang="en-US" sz="1800"/>
              <a:t>으로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 </a:t>
            </a:r>
            <a:r>
              <a:rPr lang="ko-KR" altLang="en-US" sz="2000" dirty="0"/>
              <a:t>네트워크 연결 및 시작 버튼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/>
              <a:t>네트워크 </a:t>
            </a:r>
            <a:r>
              <a:rPr lang="ko-KR" altLang="en-US" sz="1800" dirty="0"/>
              <a:t>연결시도 및 </a:t>
            </a:r>
            <a:r>
              <a:rPr lang="ko-KR" altLang="en-US" sz="1800"/>
              <a:t>시작 버튼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AF_INET </a:t>
            </a:r>
            <a:r>
              <a:rPr lang="ko-KR" altLang="en-US" sz="1800"/>
              <a:t>소켓 연결 함수 호출</a:t>
            </a: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네트워크 연결 여부가 시스템 텍스트 창에 출력</a:t>
            </a:r>
            <a:endParaRPr lang="en-US" altLang="ko-KR" sz="1800" dirty="0"/>
          </a:p>
        </p:txBody>
      </p:sp>
      <p:sp>
        <p:nvSpPr>
          <p:cNvPr id="8" name="직사각형 7"/>
          <p:cNvSpPr/>
          <p:nvPr/>
        </p:nvSpPr>
        <p:spPr>
          <a:xfrm>
            <a:off x="870858" y="1741714"/>
            <a:ext cx="1306285" cy="557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157153" y="2184176"/>
            <a:ext cx="5349675" cy="6231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85851" y="1950720"/>
            <a:ext cx="496389" cy="139337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670958" y="2020388"/>
            <a:ext cx="4844578" cy="22619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2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05" y="1551800"/>
            <a:ext cx="6213009" cy="46630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그리기 도구 기능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7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825625"/>
            <a:ext cx="4151376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 </a:t>
            </a:r>
            <a:r>
              <a:rPr lang="ko-KR" altLang="en-US" sz="2000" dirty="0"/>
              <a:t>펜 굵기 및 색상 선택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1800"/>
              <a:t>Qspinbox</a:t>
            </a:r>
            <a:r>
              <a:rPr lang="ko-KR" altLang="en-US" sz="1800"/>
              <a:t>를 통한 펜 굵기 지정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QPushButton</a:t>
            </a:r>
            <a:r>
              <a:rPr lang="ko-KR" altLang="en-US" sz="1800"/>
              <a:t>을 통한 색상 </a:t>
            </a:r>
            <a:r>
              <a:rPr lang="ko-KR" altLang="en-US" sz="1800" dirty="0"/>
              <a:t>선택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 </a:t>
            </a:r>
            <a:r>
              <a:rPr lang="ko-KR" altLang="en-US" sz="2000" dirty="0"/>
              <a:t>그림 도구 선택 버튼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 dirty="0"/>
              <a:t>펜</a:t>
            </a:r>
            <a:r>
              <a:rPr lang="en-US" altLang="ko-KR" sz="1800" dirty="0"/>
              <a:t>/</a:t>
            </a:r>
            <a:r>
              <a:rPr lang="ko-KR" altLang="en-US" sz="1800" dirty="0"/>
              <a:t>지우개 </a:t>
            </a:r>
            <a:r>
              <a:rPr lang="ko-KR" altLang="en-US" sz="1800"/>
              <a:t>선택 버튼</a:t>
            </a: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해당 버튼을 누르면 </a:t>
            </a:r>
            <a:r>
              <a:rPr lang="en-US" altLang="ko-KR" sz="1800"/>
              <a:t>tool </a:t>
            </a:r>
            <a:r>
              <a:rPr lang="ko-KR" altLang="en-US" sz="1800"/>
              <a:t>번호 변경</a:t>
            </a:r>
            <a:endParaRPr lang="en-US" altLang="ko-KR" sz="1800"/>
          </a:p>
          <a:p>
            <a:pPr>
              <a:buFontTx/>
              <a:buChar char="-"/>
            </a:pP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2717074" y="1877990"/>
            <a:ext cx="1306285" cy="299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023359" y="2177143"/>
            <a:ext cx="3529585" cy="1027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23359" y="1942011"/>
            <a:ext cx="391887" cy="163696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86787" y="2105707"/>
            <a:ext cx="3080261" cy="2601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2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그리기 도구 기능 부가설명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8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4" y="1825625"/>
            <a:ext cx="4151376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ko-KR" altLang="en-US" sz="2000"/>
              <a:t>색상 선택</a:t>
            </a:r>
            <a:endParaRPr lang="en-US" altLang="ko-KR" sz="2000"/>
          </a:p>
          <a:p>
            <a:pPr>
              <a:buFontTx/>
              <a:buChar char="-"/>
            </a:pPr>
            <a:r>
              <a:rPr lang="en-US" altLang="ko-KR" sz="1800"/>
              <a:t>Color </a:t>
            </a:r>
            <a:r>
              <a:rPr lang="ko-KR" altLang="en-US" sz="1800"/>
              <a:t>버튼을 누르면 </a:t>
            </a:r>
            <a:r>
              <a:rPr lang="en-US" altLang="ko-KR" sz="1800"/>
              <a:t>QColorDialog  Class </a:t>
            </a:r>
            <a:r>
              <a:rPr lang="ko-KR" altLang="en-US" sz="1800"/>
              <a:t>의 </a:t>
            </a:r>
            <a:r>
              <a:rPr lang="en-US" altLang="ko-KR" sz="1800"/>
              <a:t>setStyleSheet</a:t>
            </a:r>
            <a:r>
              <a:rPr lang="ko-KR" altLang="en-US" sz="1800"/>
              <a:t>함수 호출</a:t>
            </a: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색상 선택후 </a:t>
            </a:r>
            <a:r>
              <a:rPr lang="en-US" altLang="ko-KR" sz="1800"/>
              <a:t>Qcolor Class</a:t>
            </a:r>
            <a:r>
              <a:rPr lang="ko-KR" altLang="en-US" sz="1800"/>
              <a:t>에 </a:t>
            </a:r>
            <a:r>
              <a:rPr lang="en-US" altLang="ko-KR" sz="1800"/>
              <a:t>rgba</a:t>
            </a:r>
            <a:r>
              <a:rPr lang="ko-KR" altLang="en-US" sz="1800"/>
              <a:t>값을 전달하여 색상을 나타내는 객체 생성</a:t>
            </a:r>
            <a:r>
              <a:rPr lang="en-US" altLang="ko-KR" sz="1800"/>
              <a:t> </a:t>
            </a:r>
          </a:p>
          <a:p>
            <a:pPr marL="0" indent="0">
              <a:buNone/>
            </a:pP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18" y="1625279"/>
            <a:ext cx="5982218" cy="450381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726128" y="2520786"/>
            <a:ext cx="3321587" cy="2748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047715" y="2637272"/>
            <a:ext cx="1403287" cy="1783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559047" y="2040531"/>
            <a:ext cx="216248" cy="123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2" idx="1"/>
          </p:cNvCxnSpPr>
          <p:nvPr/>
        </p:nvCxnSpPr>
        <p:spPr>
          <a:xfrm flipH="1">
            <a:off x="2726128" y="2102155"/>
            <a:ext cx="832919" cy="4186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2" idx="3"/>
          </p:cNvCxnSpPr>
          <p:nvPr/>
        </p:nvCxnSpPr>
        <p:spPr>
          <a:xfrm>
            <a:off x="3775295" y="2102155"/>
            <a:ext cx="2272420" cy="4186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305" y="1551800"/>
            <a:ext cx="6213009" cy="46630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BF2E86-6C0E-473A-BBD1-A2F3E692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 </a:t>
            </a:r>
            <a:r>
              <a:rPr lang="en-US" altLang="ko-KR"/>
              <a:t>. GUI </a:t>
            </a:r>
            <a:r>
              <a:rPr lang="ko-KR" altLang="en-US"/>
              <a:t>구현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8A1BF-45A7-4580-A100-E02BC08A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" y="1043501"/>
            <a:ext cx="11937075" cy="5242762"/>
          </a:xfrm>
        </p:spPr>
        <p:txBody>
          <a:bodyPr/>
          <a:lstStyle/>
          <a:p>
            <a:r>
              <a:rPr lang="ko-KR" altLang="en-US"/>
              <a:t>게임진행 상태 및 제시어 텍스트 창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F6CD-14F4-40D1-AD60-F431A2B2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69619-7CEE-4811-87B0-D5CB15264EAA}" type="slidenum">
              <a:rPr lang="ko-KR" altLang="en-US" smtClean="0"/>
              <a:pPr/>
              <a:t>9</a:t>
            </a:fld>
            <a:endParaRPr lang="ko-KR" altLang="en-US">
              <a:latin typeface="Sandoll 삼립호빵체 Basic" panose="00000500000000000000" pitchFamily="50" charset="-127"/>
              <a:ea typeface="Sandoll 삼립호빵체 Basic" panose="00000500000000000000" pitchFamily="50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50131A0-6049-4E56-B55F-97BF8E287687}"/>
              </a:ext>
            </a:extLst>
          </p:cNvPr>
          <p:cNvSpPr txBox="1">
            <a:spLocks/>
          </p:cNvSpPr>
          <p:nvPr/>
        </p:nvSpPr>
        <p:spPr>
          <a:xfrm>
            <a:off x="7552943" y="1825625"/>
            <a:ext cx="4160085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andoll 삼립호빵체 Basic" panose="00000500000000000000" pitchFamily="50" charset="-127"/>
                <a:ea typeface="Sandoll 삼립호빵체 Basic" panose="000005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5.  </a:t>
            </a:r>
            <a:r>
              <a:rPr lang="ko-KR" altLang="en-US" sz="2000" dirty="0"/>
              <a:t>정답 확인 텍스트 창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1800"/>
              <a:t>나의 </a:t>
            </a:r>
            <a:r>
              <a:rPr lang="ko-KR" altLang="en-US" sz="1800" dirty="0"/>
              <a:t>정답 확인</a:t>
            </a:r>
            <a:r>
              <a:rPr lang="en-US" altLang="ko-KR" sz="1800" dirty="0"/>
              <a:t>(</a:t>
            </a:r>
            <a:r>
              <a:rPr lang="ko-KR" altLang="en-US" sz="1800" dirty="0"/>
              <a:t>왼쪽</a:t>
            </a:r>
            <a:r>
              <a:rPr lang="en-US" altLang="ko-KR" sz="1800" dirty="0"/>
              <a:t>)</a:t>
            </a:r>
          </a:p>
          <a:p>
            <a:pPr>
              <a:buFontTx/>
              <a:buChar char="-"/>
            </a:pPr>
            <a:r>
              <a:rPr lang="ko-KR" altLang="en-US" sz="1800" dirty="0"/>
              <a:t>상대방의 정답 확인</a:t>
            </a:r>
            <a:r>
              <a:rPr lang="en-US" altLang="ko-KR" sz="1800" dirty="0"/>
              <a:t>(</a:t>
            </a:r>
            <a:r>
              <a:rPr lang="ko-KR" altLang="en-US" sz="1800"/>
              <a:t>오른쪽</a:t>
            </a:r>
            <a:r>
              <a:rPr lang="en-US" altLang="ko-KR" sz="1800"/>
              <a:t>)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/>
              <a:t>6.  </a:t>
            </a:r>
            <a:r>
              <a:rPr lang="ko-KR" altLang="en-US" sz="2000"/>
              <a:t>제시어 출력 창</a:t>
            </a:r>
            <a:endParaRPr lang="en-US" altLang="ko-KR" sz="2000"/>
          </a:p>
          <a:p>
            <a:pPr marL="0" indent="0">
              <a:buNone/>
            </a:pPr>
            <a:r>
              <a:rPr lang="en-US" altLang="ko-KR" sz="2000"/>
              <a:t>-  </a:t>
            </a:r>
            <a:r>
              <a:rPr lang="ko-KR" altLang="en-US" sz="1800"/>
              <a:t>여러 제시어들을 배열에 미리 저장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 dirty="0"/>
              <a:t>출제자일 때</a:t>
            </a:r>
            <a:r>
              <a:rPr lang="en-US" altLang="ko-KR" sz="1800" dirty="0"/>
              <a:t>, </a:t>
            </a:r>
            <a:r>
              <a:rPr lang="ko-KR" altLang="en-US" sz="1800" dirty="0"/>
              <a:t>문제에 대한 제시어 출력</a:t>
            </a:r>
            <a:endParaRPr lang="en-US" altLang="ko-KR" sz="1800" dirty="0"/>
          </a:p>
          <a:p>
            <a:pPr>
              <a:buFontTx/>
              <a:buChar char="-"/>
            </a:pPr>
            <a:r>
              <a:rPr lang="ko-KR" altLang="en-US" sz="1800"/>
              <a:t>출제자가 아닐 때는</a:t>
            </a:r>
            <a:r>
              <a:rPr lang="en-US" altLang="ko-KR" sz="1800"/>
              <a:t> </a:t>
            </a:r>
            <a:r>
              <a:rPr lang="ko-KR" altLang="en-US" sz="1800"/>
              <a:t>빈칸 출력</a:t>
            </a:r>
            <a:endParaRPr lang="en-US" altLang="ko-KR" sz="1800"/>
          </a:p>
        </p:txBody>
      </p:sp>
      <p:sp>
        <p:nvSpPr>
          <p:cNvPr id="8" name="직사각형 7"/>
          <p:cNvSpPr/>
          <p:nvPr/>
        </p:nvSpPr>
        <p:spPr>
          <a:xfrm>
            <a:off x="4406536" y="1739299"/>
            <a:ext cx="2586487" cy="559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984314" y="2308419"/>
            <a:ext cx="568629" cy="495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71305" y="2308419"/>
            <a:ext cx="935575" cy="391238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706880" y="2504038"/>
            <a:ext cx="5846063" cy="1885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912</Words>
  <Application>Microsoft Office PowerPoint</Application>
  <PresentationFormat>와이드스크린</PresentationFormat>
  <Paragraphs>227</Paragraphs>
  <Slides>22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Sandoll 삼립호빵체 Outline</vt:lpstr>
      <vt:lpstr>Wingdings</vt:lpstr>
      <vt:lpstr>Sandoll 삼립호빵체 Basic</vt:lpstr>
      <vt:lpstr>Arial</vt:lpstr>
      <vt:lpstr>맑은 고딕</vt:lpstr>
      <vt:lpstr>Office 테마</vt:lpstr>
      <vt:lpstr>임베디드 프로그래밍  기말 프로젝트 최종발표</vt:lpstr>
      <vt:lpstr>순서</vt:lpstr>
      <vt:lpstr>1 . 프로그램 설명</vt:lpstr>
      <vt:lpstr>1 . 프로그램 설명</vt:lpstr>
      <vt:lpstr>2 . GUI 구현</vt:lpstr>
      <vt:lpstr>2 . GUI 구현</vt:lpstr>
      <vt:lpstr>2 . GUI 구현</vt:lpstr>
      <vt:lpstr>2 . GUI 구현</vt:lpstr>
      <vt:lpstr>2 . GUI 구현</vt:lpstr>
      <vt:lpstr>2 . GUI 구현</vt:lpstr>
      <vt:lpstr>2 . GUI 구현</vt:lpstr>
      <vt:lpstr>2 . GUI 구현</vt:lpstr>
      <vt:lpstr>3. 네트워크 통신</vt:lpstr>
      <vt:lpstr>3. 네트워크 통신</vt:lpstr>
      <vt:lpstr>3. 네트워크 통신</vt:lpstr>
      <vt:lpstr>4. 실행 영상</vt:lpstr>
      <vt:lpstr>PowerPoint 프레젠테이션</vt:lpstr>
      <vt:lpstr>첨부 : 소스코드</vt:lpstr>
      <vt:lpstr>첨부 : 소스코드</vt:lpstr>
      <vt:lpstr>첨부 : 소스코드</vt:lpstr>
      <vt:lpstr>첨부 : 소스코드</vt:lpstr>
      <vt:lpstr>첨부 : 소스코드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게임프로그래밍  기말 프로젝트 계획서</dc:title>
  <dc:creator>윤성재</dc:creator>
  <cp:lastModifiedBy>동연</cp:lastModifiedBy>
  <cp:revision>53</cp:revision>
  <dcterms:created xsi:type="dcterms:W3CDTF">2020-11-19T02:08:50Z</dcterms:created>
  <dcterms:modified xsi:type="dcterms:W3CDTF">2021-07-07T08:26:14Z</dcterms:modified>
</cp:coreProperties>
</file>